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5" r:id="rId1"/>
  </p:sldMasterIdLst>
  <p:notesMasterIdLst>
    <p:notesMasterId r:id="rId10"/>
  </p:notesMasterIdLst>
  <p:sldIdLst>
    <p:sldId id="261" r:id="rId2"/>
    <p:sldId id="308" r:id="rId3"/>
    <p:sldId id="528" r:id="rId4"/>
    <p:sldId id="530" r:id="rId5"/>
    <p:sldId id="529" r:id="rId6"/>
    <p:sldId id="523" r:id="rId7"/>
    <p:sldId id="517" r:id="rId8"/>
    <p:sldId id="531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130C"/>
    <a:srgbClr val="FF1B12"/>
    <a:srgbClr val="FF3125"/>
    <a:srgbClr val="FF37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667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image" Target="../media/image2.jpg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image" Target="../media/image2.jpg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3B2814-FAB6-41DC-91F9-2FCD119124EF}" type="doc">
      <dgm:prSet loTypeId="urn:microsoft.com/office/officeart/2008/layout/BendingPictureSemiTransparentText" loCatId="pictur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117DA4-EEF7-462F-8CAA-00B1C9C2EA0A}">
      <dgm:prSet phldrT="[Text]" custT="1"/>
      <dgm:spPr>
        <a:solidFill>
          <a:schemeClr val="bg1">
            <a:alpha val="66000"/>
          </a:schemeClr>
        </a:solidFill>
      </dgm:spPr>
      <dgm:t>
        <a:bodyPr/>
        <a:lstStyle/>
        <a:p>
          <a:r>
            <a:rPr lang="en-US" sz="1100" dirty="0">
              <a:solidFill>
                <a:schemeClr val="tx1"/>
              </a:solidFill>
            </a:rPr>
            <a:t>Guadalupe X. “</a:t>
          </a:r>
          <a:r>
            <a:rPr lang="en-US" sz="1100" dirty="0" err="1">
              <a:solidFill>
                <a:schemeClr val="tx1"/>
              </a:solidFill>
            </a:rPr>
            <a:t>Suchi</a:t>
          </a:r>
          <a:r>
            <a:rPr lang="en-US" sz="1100" dirty="0">
              <a:solidFill>
                <a:schemeClr val="tx1"/>
              </a:solidFill>
            </a:rPr>
            <a:t>” Ayala, </a:t>
          </a:r>
        </a:p>
        <a:p>
          <a:r>
            <a:rPr lang="en-US" sz="1100" dirty="0">
              <a:solidFill>
                <a:schemeClr val="tx1"/>
              </a:solidFill>
            </a:rPr>
            <a:t>Co-Lead	</a:t>
          </a:r>
        </a:p>
      </dgm:t>
    </dgm:pt>
    <dgm:pt modelId="{333C69AF-76BA-4ABD-A273-6A64854AE3CC}" type="parTrans" cxnId="{D95C05BE-04FA-4D3E-9762-6307B604BEC5}">
      <dgm:prSet/>
      <dgm:spPr/>
      <dgm:t>
        <a:bodyPr/>
        <a:lstStyle/>
        <a:p>
          <a:endParaRPr lang="en-US" sz="1100">
            <a:solidFill>
              <a:schemeClr val="tx1"/>
            </a:solidFill>
          </a:endParaRPr>
        </a:p>
      </dgm:t>
    </dgm:pt>
    <dgm:pt modelId="{2329A3EE-3BD4-4934-8993-80AC1CFAA5FE}" type="sibTrans" cxnId="{D95C05BE-04FA-4D3E-9762-6307B604BEC5}">
      <dgm:prSet/>
      <dgm:spPr/>
      <dgm:t>
        <a:bodyPr/>
        <a:lstStyle/>
        <a:p>
          <a:endParaRPr lang="en-US" sz="1100">
            <a:solidFill>
              <a:schemeClr val="tx1"/>
            </a:solidFill>
          </a:endParaRPr>
        </a:p>
      </dgm:t>
    </dgm:pt>
    <dgm:pt modelId="{01055A22-35A6-4170-99B7-7BA9E6EDA56A}">
      <dgm:prSet phldrT="[Text]" custT="1"/>
      <dgm:spPr>
        <a:solidFill>
          <a:schemeClr val="bg1">
            <a:alpha val="66000"/>
          </a:schemeClr>
        </a:solidFill>
      </dgm:spPr>
      <dgm:t>
        <a:bodyPr/>
        <a:lstStyle/>
        <a:p>
          <a:r>
            <a:rPr lang="en-US" sz="1100" dirty="0">
              <a:solidFill>
                <a:schemeClr val="tx1"/>
              </a:solidFill>
            </a:rPr>
            <a:t>Scott Kelley, </a:t>
          </a:r>
          <a:br>
            <a:rPr lang="en-US" sz="1100" dirty="0">
              <a:solidFill>
                <a:schemeClr val="tx1"/>
              </a:solidFill>
            </a:rPr>
          </a:br>
          <a:r>
            <a:rPr lang="en-US" sz="1100" dirty="0">
              <a:solidFill>
                <a:schemeClr val="tx1"/>
              </a:solidFill>
            </a:rPr>
            <a:t>Co-Lead</a:t>
          </a:r>
        </a:p>
      </dgm:t>
    </dgm:pt>
    <dgm:pt modelId="{B17196AD-9FC4-478E-B001-9DFC4DAB58D5}" type="parTrans" cxnId="{9DE2ED40-8D5B-4670-A96B-4705144DA4D0}">
      <dgm:prSet/>
      <dgm:spPr/>
      <dgm:t>
        <a:bodyPr/>
        <a:lstStyle/>
        <a:p>
          <a:endParaRPr lang="en-US" sz="1100">
            <a:solidFill>
              <a:schemeClr val="tx1"/>
            </a:solidFill>
          </a:endParaRPr>
        </a:p>
      </dgm:t>
    </dgm:pt>
    <dgm:pt modelId="{6EC0C802-DFAA-4754-9892-47E6A9FCEA92}" type="sibTrans" cxnId="{9DE2ED40-8D5B-4670-A96B-4705144DA4D0}">
      <dgm:prSet/>
      <dgm:spPr/>
      <dgm:t>
        <a:bodyPr/>
        <a:lstStyle/>
        <a:p>
          <a:endParaRPr lang="en-US" sz="1100">
            <a:solidFill>
              <a:schemeClr val="tx1"/>
            </a:solidFill>
          </a:endParaRPr>
        </a:p>
      </dgm:t>
    </dgm:pt>
    <dgm:pt modelId="{69F5AAB9-3148-4523-8631-7DA58FC76CC8}">
      <dgm:prSet phldrT="[Text]" custT="1"/>
      <dgm:spPr>
        <a:solidFill>
          <a:schemeClr val="bg1">
            <a:alpha val="66000"/>
          </a:schemeClr>
        </a:solidFill>
      </dgm:spPr>
      <dgm:t>
        <a:bodyPr/>
        <a:lstStyle/>
        <a:p>
          <a:r>
            <a:rPr lang="en-US" sz="1100" dirty="0">
              <a:solidFill>
                <a:schemeClr val="tx1"/>
              </a:solidFill>
            </a:rPr>
            <a:t>Ming-Hsiang “Ming” Tsou</a:t>
          </a:r>
          <a:br>
            <a:rPr lang="en-US" sz="1100" dirty="0">
              <a:solidFill>
                <a:schemeClr val="tx1"/>
              </a:solidFill>
            </a:rPr>
          </a:br>
          <a:r>
            <a:rPr lang="en-US" sz="1100" dirty="0">
              <a:solidFill>
                <a:schemeClr val="tx1"/>
              </a:solidFill>
            </a:rPr>
            <a:t>Co-Lead</a:t>
          </a:r>
        </a:p>
      </dgm:t>
    </dgm:pt>
    <dgm:pt modelId="{4842F0A0-575C-46BD-A6B0-6C43DBF0365C}" type="parTrans" cxnId="{49D2EAC6-6D18-4268-8BAB-AFF3C72CAAC2}">
      <dgm:prSet/>
      <dgm:spPr/>
      <dgm:t>
        <a:bodyPr/>
        <a:lstStyle/>
        <a:p>
          <a:endParaRPr lang="en-US" sz="1100">
            <a:solidFill>
              <a:schemeClr val="tx1"/>
            </a:solidFill>
          </a:endParaRPr>
        </a:p>
      </dgm:t>
    </dgm:pt>
    <dgm:pt modelId="{4615E8B5-C810-4B69-B8DC-6A350F47997C}" type="sibTrans" cxnId="{49D2EAC6-6D18-4268-8BAB-AFF3C72CAAC2}">
      <dgm:prSet/>
      <dgm:spPr/>
      <dgm:t>
        <a:bodyPr/>
        <a:lstStyle/>
        <a:p>
          <a:endParaRPr lang="en-US" sz="1100">
            <a:solidFill>
              <a:schemeClr val="tx1"/>
            </a:solidFill>
          </a:endParaRPr>
        </a:p>
      </dgm:t>
    </dgm:pt>
    <dgm:pt modelId="{B08E4711-6A77-4C6E-A34D-9C036D875E85}">
      <dgm:prSet phldrT="[Text]" custT="1"/>
      <dgm:spPr>
        <a:solidFill>
          <a:schemeClr val="bg1">
            <a:alpha val="66000"/>
          </a:schemeClr>
        </a:solidFill>
      </dgm:spPr>
      <dgm:t>
        <a:bodyPr/>
        <a:lstStyle/>
        <a:p>
          <a:r>
            <a:rPr lang="en-US" sz="1100" dirty="0">
              <a:solidFill>
                <a:schemeClr val="tx1"/>
              </a:solidFill>
            </a:rPr>
            <a:t>Kristen Wells, </a:t>
          </a:r>
          <a:br>
            <a:rPr lang="en-US" sz="1100" dirty="0">
              <a:solidFill>
                <a:schemeClr val="tx1"/>
              </a:solidFill>
            </a:rPr>
          </a:br>
          <a:r>
            <a:rPr lang="en-US" sz="1100" dirty="0">
              <a:solidFill>
                <a:schemeClr val="tx1"/>
              </a:solidFill>
            </a:rPr>
            <a:t>MPI Lead, Co-Lead</a:t>
          </a:r>
        </a:p>
      </dgm:t>
    </dgm:pt>
    <dgm:pt modelId="{A3811417-0BAB-4CDD-8AA0-5EA196E1A057}" type="parTrans" cxnId="{A261E547-84D6-4466-B8FF-259E988CCF81}">
      <dgm:prSet/>
      <dgm:spPr/>
      <dgm:t>
        <a:bodyPr/>
        <a:lstStyle/>
        <a:p>
          <a:endParaRPr lang="en-US" sz="1100">
            <a:solidFill>
              <a:schemeClr val="tx1"/>
            </a:solidFill>
          </a:endParaRPr>
        </a:p>
      </dgm:t>
    </dgm:pt>
    <dgm:pt modelId="{A2CDC337-270B-4284-98A3-36A321FB41CB}" type="sibTrans" cxnId="{A261E547-84D6-4466-B8FF-259E988CCF81}">
      <dgm:prSet/>
      <dgm:spPr/>
      <dgm:t>
        <a:bodyPr/>
        <a:lstStyle/>
        <a:p>
          <a:endParaRPr lang="en-US" sz="1100">
            <a:solidFill>
              <a:schemeClr val="tx1"/>
            </a:solidFill>
          </a:endParaRPr>
        </a:p>
      </dgm:t>
    </dgm:pt>
    <dgm:pt modelId="{CBDB24E6-043C-4F19-AF14-4AB088CCA0D4}">
      <dgm:prSet phldrT="[Text]" custT="1"/>
      <dgm:spPr>
        <a:solidFill>
          <a:schemeClr val="bg1">
            <a:alpha val="66000"/>
          </a:schemeClr>
        </a:solidFill>
      </dgm:spPr>
      <dgm:t>
        <a:bodyPr/>
        <a:lstStyle/>
        <a:p>
          <a:r>
            <a:rPr lang="en-US" sz="1100" dirty="0" err="1">
              <a:solidFill>
                <a:schemeClr val="tx1"/>
              </a:solidFill>
            </a:rPr>
            <a:t>Kee</a:t>
          </a:r>
          <a:r>
            <a:rPr lang="en-US" sz="1100" dirty="0">
              <a:solidFill>
                <a:schemeClr val="tx1"/>
              </a:solidFill>
            </a:rPr>
            <a:t> Moon, </a:t>
          </a:r>
          <a:br>
            <a:rPr lang="en-US" sz="1100" dirty="0">
              <a:solidFill>
                <a:schemeClr val="tx1"/>
              </a:solidFill>
            </a:rPr>
          </a:br>
          <a:r>
            <a:rPr lang="en-US" sz="1100" dirty="0">
              <a:solidFill>
                <a:schemeClr val="tx1"/>
              </a:solidFill>
            </a:rPr>
            <a:t>Co-Lead</a:t>
          </a:r>
        </a:p>
      </dgm:t>
    </dgm:pt>
    <dgm:pt modelId="{13427CCB-6DD7-4B5B-BC76-3250BEE69A67}" type="parTrans" cxnId="{7DBAD751-A6B5-48C8-9178-4DD1DB1F3EB3}">
      <dgm:prSet/>
      <dgm:spPr/>
      <dgm:t>
        <a:bodyPr/>
        <a:lstStyle/>
        <a:p>
          <a:endParaRPr lang="en-US" sz="1100">
            <a:solidFill>
              <a:schemeClr val="tx1"/>
            </a:solidFill>
          </a:endParaRPr>
        </a:p>
      </dgm:t>
    </dgm:pt>
    <dgm:pt modelId="{2E9853B4-2B37-4CF0-94FD-DFD2A86366C3}" type="sibTrans" cxnId="{7DBAD751-A6B5-48C8-9178-4DD1DB1F3EB3}">
      <dgm:prSet/>
      <dgm:spPr/>
      <dgm:t>
        <a:bodyPr/>
        <a:lstStyle/>
        <a:p>
          <a:endParaRPr lang="en-US" sz="1100">
            <a:solidFill>
              <a:schemeClr val="tx1"/>
            </a:solidFill>
          </a:endParaRPr>
        </a:p>
      </dgm:t>
    </dgm:pt>
    <dgm:pt modelId="{5349EC18-14FB-4DF8-8FB4-6DC21379D348}">
      <dgm:prSet phldrT="[Text]" custT="1"/>
      <dgm:spPr>
        <a:solidFill>
          <a:schemeClr val="bg1">
            <a:alpha val="66000"/>
          </a:schemeClr>
        </a:solidFill>
      </dgm:spPr>
      <dgm:t>
        <a:bodyPr/>
        <a:lstStyle/>
        <a:p>
          <a:r>
            <a:rPr lang="en-US" sz="1100" dirty="0">
              <a:solidFill>
                <a:schemeClr val="tx1"/>
              </a:solidFill>
            </a:rPr>
            <a:t>Yusuf Ozturk, </a:t>
          </a:r>
          <a:br>
            <a:rPr lang="en-US" sz="1100" dirty="0">
              <a:solidFill>
                <a:schemeClr val="tx1"/>
              </a:solidFill>
            </a:rPr>
          </a:br>
          <a:r>
            <a:rPr lang="en-US" sz="1100" dirty="0">
              <a:solidFill>
                <a:schemeClr val="tx1"/>
              </a:solidFill>
            </a:rPr>
            <a:t>Co-Lead</a:t>
          </a:r>
        </a:p>
      </dgm:t>
    </dgm:pt>
    <dgm:pt modelId="{98581D7C-9C55-4206-80F2-23DC75CC121C}" type="parTrans" cxnId="{83CD0B72-3A8D-408C-971E-EC39FC21F760}">
      <dgm:prSet/>
      <dgm:spPr/>
      <dgm:t>
        <a:bodyPr/>
        <a:lstStyle/>
        <a:p>
          <a:endParaRPr lang="en-US" sz="1100"/>
        </a:p>
      </dgm:t>
    </dgm:pt>
    <dgm:pt modelId="{200BAB68-F7A5-463A-BC23-5E77B2486F4E}" type="sibTrans" cxnId="{83CD0B72-3A8D-408C-971E-EC39FC21F760}">
      <dgm:prSet/>
      <dgm:spPr/>
      <dgm:t>
        <a:bodyPr/>
        <a:lstStyle/>
        <a:p>
          <a:endParaRPr lang="en-US" sz="1100"/>
        </a:p>
      </dgm:t>
    </dgm:pt>
    <dgm:pt modelId="{EF7C94AF-C3B5-41C8-8763-D6B0F564AC59}">
      <dgm:prSet phldrT="[Text]" custT="1"/>
      <dgm:spPr>
        <a:solidFill>
          <a:schemeClr val="bg1">
            <a:alpha val="66000"/>
          </a:schemeClr>
        </a:solidFill>
      </dgm:spPr>
      <dgm:t>
        <a:bodyPr/>
        <a:lstStyle/>
        <a:p>
          <a:r>
            <a:rPr lang="en-US" sz="1100" dirty="0">
              <a:solidFill>
                <a:schemeClr val="tx1"/>
              </a:solidFill>
            </a:rPr>
            <a:t>Julie </a:t>
          </a:r>
          <a:r>
            <a:rPr lang="en-US" sz="1100" dirty="0" err="1">
              <a:solidFill>
                <a:schemeClr val="tx1"/>
              </a:solidFill>
            </a:rPr>
            <a:t>Pickrel</a:t>
          </a:r>
          <a:r>
            <a:rPr lang="en-US" sz="1100" dirty="0">
              <a:solidFill>
                <a:schemeClr val="tx1"/>
              </a:solidFill>
            </a:rPr>
            <a:t>, </a:t>
          </a:r>
          <a:br>
            <a:rPr lang="en-US" sz="1100" dirty="0">
              <a:solidFill>
                <a:schemeClr val="tx1"/>
              </a:solidFill>
            </a:rPr>
          </a:br>
          <a:r>
            <a:rPr lang="en-US" sz="1100" dirty="0">
              <a:solidFill>
                <a:schemeClr val="tx1"/>
              </a:solidFill>
            </a:rPr>
            <a:t>Center Research Manager</a:t>
          </a:r>
        </a:p>
      </dgm:t>
    </dgm:pt>
    <dgm:pt modelId="{454F4191-75FD-4DB9-8EE1-D219D0323E2E}" type="parTrans" cxnId="{FAA39310-330C-495F-9045-9A1F4CB7DE9C}">
      <dgm:prSet/>
      <dgm:spPr/>
      <dgm:t>
        <a:bodyPr/>
        <a:lstStyle/>
        <a:p>
          <a:endParaRPr lang="en-US" sz="1100"/>
        </a:p>
      </dgm:t>
    </dgm:pt>
    <dgm:pt modelId="{D44D01E3-6B5C-4BEB-8C3D-D60A47E6CF2E}" type="sibTrans" cxnId="{FAA39310-330C-495F-9045-9A1F4CB7DE9C}">
      <dgm:prSet/>
      <dgm:spPr/>
      <dgm:t>
        <a:bodyPr/>
        <a:lstStyle/>
        <a:p>
          <a:endParaRPr lang="en-US" sz="1100"/>
        </a:p>
      </dgm:t>
    </dgm:pt>
    <dgm:pt modelId="{8D59572E-FB75-49B5-B219-0E3A3B6C28B8}" type="pres">
      <dgm:prSet presAssocID="{EC3B2814-FAB6-41DC-91F9-2FCD119124EF}" presName="Name0" presStyleCnt="0">
        <dgm:presLayoutVars>
          <dgm:dir/>
          <dgm:resizeHandles val="exact"/>
        </dgm:presLayoutVars>
      </dgm:prSet>
      <dgm:spPr/>
    </dgm:pt>
    <dgm:pt modelId="{73138A2C-5A13-4D39-AD1D-463EB7F32912}" type="pres">
      <dgm:prSet presAssocID="{B08E4711-6A77-4C6E-A34D-9C036D875E85}" presName="composite" presStyleCnt="0"/>
      <dgm:spPr/>
    </dgm:pt>
    <dgm:pt modelId="{160F9562-F5F2-457B-AD93-278F59C94BC2}" type="pres">
      <dgm:prSet presAssocID="{B08E4711-6A77-4C6E-A34D-9C036D875E85}" presName="rect1" presStyleLbl="bgShp" presStyleIdx="0" presStyleCnt="7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6" t="-2738" r="376" b="-13262"/>
          </a:stretch>
        </a:blipFill>
      </dgm:spPr>
    </dgm:pt>
    <dgm:pt modelId="{8CCA79DD-87EB-4D01-A4EF-0DEC44E9DD01}" type="pres">
      <dgm:prSet presAssocID="{B08E4711-6A77-4C6E-A34D-9C036D875E85}" presName="rect2" presStyleLbl="trBgShp" presStyleIdx="0" presStyleCnt="7" custLinFactNeighborY="25424">
        <dgm:presLayoutVars>
          <dgm:bulletEnabled val="1"/>
        </dgm:presLayoutVars>
      </dgm:prSet>
      <dgm:spPr/>
    </dgm:pt>
    <dgm:pt modelId="{8220B57A-92D8-4840-802F-9015D1E1C0CA}" type="pres">
      <dgm:prSet presAssocID="{A2CDC337-270B-4284-98A3-36A321FB41CB}" presName="sibTrans" presStyleCnt="0"/>
      <dgm:spPr/>
    </dgm:pt>
    <dgm:pt modelId="{38445CEB-718D-4D1B-B694-C606C5DB59E0}" type="pres">
      <dgm:prSet presAssocID="{81117DA4-EEF7-462F-8CAA-00B1C9C2EA0A}" presName="composite" presStyleCnt="0"/>
      <dgm:spPr/>
    </dgm:pt>
    <dgm:pt modelId="{C7B857C1-1338-47F4-94AF-5471EA7D32FD}" type="pres">
      <dgm:prSet presAssocID="{81117DA4-EEF7-462F-8CAA-00B1C9C2EA0A}" presName="rect1" presStyleLbl="bgShp" presStyleIdx="1" presStyleCnt="7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8000" b="-38000"/>
          </a:stretch>
        </a:blipFill>
      </dgm:spPr>
    </dgm:pt>
    <dgm:pt modelId="{615D94DE-280F-49DD-9163-6C6DFE147926}" type="pres">
      <dgm:prSet presAssocID="{81117DA4-EEF7-462F-8CAA-00B1C9C2EA0A}" presName="rect2" presStyleLbl="trBgShp" presStyleIdx="1" presStyleCnt="7" custLinFactNeighborY="25424">
        <dgm:presLayoutVars>
          <dgm:bulletEnabled val="1"/>
        </dgm:presLayoutVars>
      </dgm:prSet>
      <dgm:spPr/>
    </dgm:pt>
    <dgm:pt modelId="{9A5751E1-5315-4C40-B6A1-C21848EA590A}" type="pres">
      <dgm:prSet presAssocID="{2329A3EE-3BD4-4934-8993-80AC1CFAA5FE}" presName="sibTrans" presStyleCnt="0"/>
      <dgm:spPr/>
    </dgm:pt>
    <dgm:pt modelId="{6A2AE1C1-F341-4D2A-9FBA-E0DAF5378D20}" type="pres">
      <dgm:prSet presAssocID="{01055A22-35A6-4170-99B7-7BA9E6EDA56A}" presName="composite" presStyleCnt="0"/>
      <dgm:spPr/>
    </dgm:pt>
    <dgm:pt modelId="{735E13C4-9365-41F4-A4D8-1DFBE4A946BB}" type="pres">
      <dgm:prSet presAssocID="{01055A22-35A6-4170-99B7-7BA9E6EDA56A}" presName="rect1" presStyleLbl="bgShp" presStyleIdx="2" presStyleCnt="7"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653" b="-45347"/>
          </a:stretch>
        </a:blipFill>
      </dgm:spPr>
    </dgm:pt>
    <dgm:pt modelId="{5EFB9E84-4943-4C5B-98FC-5B2ECAF9BE57}" type="pres">
      <dgm:prSet presAssocID="{01055A22-35A6-4170-99B7-7BA9E6EDA56A}" presName="rect2" presStyleLbl="trBgShp" presStyleIdx="2" presStyleCnt="7" custLinFactNeighborY="25424">
        <dgm:presLayoutVars>
          <dgm:bulletEnabled val="1"/>
        </dgm:presLayoutVars>
      </dgm:prSet>
      <dgm:spPr/>
    </dgm:pt>
    <dgm:pt modelId="{73720355-F2E4-47FF-900A-BC36E25BCDB9}" type="pres">
      <dgm:prSet presAssocID="{6EC0C802-DFAA-4754-9892-47E6A9FCEA92}" presName="sibTrans" presStyleCnt="0"/>
      <dgm:spPr/>
    </dgm:pt>
    <dgm:pt modelId="{0EC95243-1CC5-4D47-ACEC-A8B082C91A85}" type="pres">
      <dgm:prSet presAssocID="{CBDB24E6-043C-4F19-AF14-4AB088CCA0D4}" presName="composite" presStyleCnt="0"/>
      <dgm:spPr/>
    </dgm:pt>
    <dgm:pt modelId="{42E1B5ED-63A2-468E-8BBF-F44F683042A7}" type="pres">
      <dgm:prSet presAssocID="{CBDB24E6-043C-4F19-AF14-4AB088CCA0D4}" presName="rect1" presStyleLbl="bgShp" presStyleIdx="3" presStyleCnt="7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</dgm:spPr>
    </dgm:pt>
    <dgm:pt modelId="{DAC6E902-522F-405B-B433-3F1F8D2D5E40}" type="pres">
      <dgm:prSet presAssocID="{CBDB24E6-043C-4F19-AF14-4AB088CCA0D4}" presName="rect2" presStyleLbl="trBgShp" presStyleIdx="3" presStyleCnt="7" custLinFactNeighborY="25424">
        <dgm:presLayoutVars>
          <dgm:bulletEnabled val="1"/>
        </dgm:presLayoutVars>
      </dgm:prSet>
      <dgm:spPr/>
    </dgm:pt>
    <dgm:pt modelId="{B1AA38D0-131F-43D7-9467-B1B973721A80}" type="pres">
      <dgm:prSet presAssocID="{2E9853B4-2B37-4CF0-94FD-DFD2A86366C3}" presName="sibTrans" presStyleCnt="0"/>
      <dgm:spPr/>
    </dgm:pt>
    <dgm:pt modelId="{F2F67458-77C7-4A73-A36E-7F42F0849569}" type="pres">
      <dgm:prSet presAssocID="{69F5AAB9-3148-4523-8631-7DA58FC76CC8}" presName="composite" presStyleCnt="0"/>
      <dgm:spPr/>
    </dgm:pt>
    <dgm:pt modelId="{3FC01AA9-90F7-4F00-87D2-51B5555A78DC}" type="pres">
      <dgm:prSet presAssocID="{69F5AAB9-3148-4523-8631-7DA58FC76CC8}" presName="rect1" presStyleLbl="bgShp" presStyleIdx="4" presStyleCnt="7" custLinFactX="7149" custLinFactNeighborX="100000" custLinFactNeighborY="-51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E36BA0EC-91A4-4319-B7EC-447E588C7603}" type="pres">
      <dgm:prSet presAssocID="{69F5AAB9-3148-4523-8631-7DA58FC76CC8}" presName="rect2" presStyleLbl="trBgShp" presStyleIdx="4" presStyleCnt="7" custLinFactX="7149" custLinFactNeighborX="100000" custLinFactNeighborY="23298">
        <dgm:presLayoutVars>
          <dgm:bulletEnabled val="1"/>
        </dgm:presLayoutVars>
      </dgm:prSet>
      <dgm:spPr/>
    </dgm:pt>
    <dgm:pt modelId="{852B52AA-354B-4066-9AF3-B96C709A810F}" type="pres">
      <dgm:prSet presAssocID="{4615E8B5-C810-4B69-B8DC-6A350F47997C}" presName="sibTrans" presStyleCnt="0"/>
      <dgm:spPr/>
    </dgm:pt>
    <dgm:pt modelId="{8F92B3A4-712A-4348-8BBB-5361A8F02E77}" type="pres">
      <dgm:prSet presAssocID="{5349EC18-14FB-4DF8-8FB4-6DC21379D348}" presName="composite" presStyleCnt="0"/>
      <dgm:spPr/>
    </dgm:pt>
    <dgm:pt modelId="{4994642F-4F18-4B41-9A0E-02497563D3DF}" type="pres">
      <dgm:prSet presAssocID="{5349EC18-14FB-4DF8-8FB4-6DC21379D348}" presName="rect1" presStyleLbl="bgShp" presStyleIdx="5" presStyleCnt="7" custLinFactX="-18517" custLinFactNeighborX="-100000" custLinFactNeighborY="510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C2564636-F004-4EA0-89FE-964190DDB755}" type="pres">
      <dgm:prSet presAssocID="{5349EC18-14FB-4DF8-8FB4-6DC21379D348}" presName="rect2" presStyleLbl="trBgShp" presStyleIdx="5" presStyleCnt="7" custLinFactX="-18518" custLinFactNeighborX="-100000" custLinFactNeighborY="27550">
        <dgm:presLayoutVars>
          <dgm:bulletEnabled val="1"/>
        </dgm:presLayoutVars>
      </dgm:prSet>
      <dgm:spPr/>
    </dgm:pt>
    <dgm:pt modelId="{C4CA96EA-362D-46A6-933A-E53266742444}" type="pres">
      <dgm:prSet presAssocID="{200BAB68-F7A5-463A-BC23-5E77B2486F4E}" presName="sibTrans" presStyleCnt="0"/>
      <dgm:spPr/>
    </dgm:pt>
    <dgm:pt modelId="{0C05C28F-D68E-43D9-A416-0A8AE26E69E2}" type="pres">
      <dgm:prSet presAssocID="{EF7C94AF-C3B5-41C8-8763-D6B0F564AC59}" presName="composite" presStyleCnt="0"/>
      <dgm:spPr/>
    </dgm:pt>
    <dgm:pt modelId="{7C74CF90-984B-47AD-962E-1F2CF0C39BE8}" type="pres">
      <dgm:prSet presAssocID="{EF7C94AF-C3B5-41C8-8763-D6B0F564AC59}" presName="rect1" presStyleLbl="bgShp" presStyleIdx="6" presStyleCnt="7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8DDE3511-E9A1-47A7-95D3-9F2253E39DE2}" type="pres">
      <dgm:prSet presAssocID="{EF7C94AF-C3B5-41C8-8763-D6B0F564AC59}" presName="rect2" presStyleLbl="trBgShp" presStyleIdx="6" presStyleCnt="7" custLinFactNeighborY="25424">
        <dgm:presLayoutVars>
          <dgm:bulletEnabled val="1"/>
        </dgm:presLayoutVars>
      </dgm:prSet>
      <dgm:spPr/>
    </dgm:pt>
  </dgm:ptLst>
  <dgm:cxnLst>
    <dgm:cxn modelId="{FAA39310-330C-495F-9045-9A1F4CB7DE9C}" srcId="{EC3B2814-FAB6-41DC-91F9-2FCD119124EF}" destId="{EF7C94AF-C3B5-41C8-8763-D6B0F564AC59}" srcOrd="6" destOrd="0" parTransId="{454F4191-75FD-4DB9-8EE1-D219D0323E2E}" sibTransId="{D44D01E3-6B5C-4BEB-8C3D-D60A47E6CF2E}"/>
    <dgm:cxn modelId="{BAF3F112-2938-48FC-9609-8A8D58B7B63C}" type="presOf" srcId="{01055A22-35A6-4170-99B7-7BA9E6EDA56A}" destId="{5EFB9E84-4943-4C5B-98FC-5B2ECAF9BE57}" srcOrd="0" destOrd="0" presId="urn:microsoft.com/office/officeart/2008/layout/BendingPictureSemiTransparentText"/>
    <dgm:cxn modelId="{9DE2ED40-8D5B-4670-A96B-4705144DA4D0}" srcId="{EC3B2814-FAB6-41DC-91F9-2FCD119124EF}" destId="{01055A22-35A6-4170-99B7-7BA9E6EDA56A}" srcOrd="2" destOrd="0" parTransId="{B17196AD-9FC4-478E-B001-9DFC4DAB58D5}" sibTransId="{6EC0C802-DFAA-4754-9892-47E6A9FCEA92}"/>
    <dgm:cxn modelId="{20560747-2296-44FB-8C60-2678151BCDAA}" type="presOf" srcId="{EF7C94AF-C3B5-41C8-8763-D6B0F564AC59}" destId="{8DDE3511-E9A1-47A7-95D3-9F2253E39DE2}" srcOrd="0" destOrd="0" presId="urn:microsoft.com/office/officeart/2008/layout/BendingPictureSemiTransparentText"/>
    <dgm:cxn modelId="{A261E547-84D6-4466-B8FF-259E988CCF81}" srcId="{EC3B2814-FAB6-41DC-91F9-2FCD119124EF}" destId="{B08E4711-6A77-4C6E-A34D-9C036D875E85}" srcOrd="0" destOrd="0" parTransId="{A3811417-0BAB-4CDD-8AA0-5EA196E1A057}" sibTransId="{A2CDC337-270B-4284-98A3-36A321FB41CB}"/>
    <dgm:cxn modelId="{E07A7969-E24D-42AF-A11A-D15B72CB5040}" type="presOf" srcId="{B08E4711-6A77-4C6E-A34D-9C036D875E85}" destId="{8CCA79DD-87EB-4D01-A4EF-0DEC44E9DD01}" srcOrd="0" destOrd="0" presId="urn:microsoft.com/office/officeart/2008/layout/BendingPictureSemiTransparentText"/>
    <dgm:cxn modelId="{7DBAD751-A6B5-48C8-9178-4DD1DB1F3EB3}" srcId="{EC3B2814-FAB6-41DC-91F9-2FCD119124EF}" destId="{CBDB24E6-043C-4F19-AF14-4AB088CCA0D4}" srcOrd="3" destOrd="0" parTransId="{13427CCB-6DD7-4B5B-BC76-3250BEE69A67}" sibTransId="{2E9853B4-2B37-4CF0-94FD-DFD2A86366C3}"/>
    <dgm:cxn modelId="{83CD0B72-3A8D-408C-971E-EC39FC21F760}" srcId="{EC3B2814-FAB6-41DC-91F9-2FCD119124EF}" destId="{5349EC18-14FB-4DF8-8FB4-6DC21379D348}" srcOrd="5" destOrd="0" parTransId="{98581D7C-9C55-4206-80F2-23DC75CC121C}" sibTransId="{200BAB68-F7A5-463A-BC23-5E77B2486F4E}"/>
    <dgm:cxn modelId="{12BB5056-70AD-4364-A4F1-0AB213C687FD}" type="presOf" srcId="{81117DA4-EEF7-462F-8CAA-00B1C9C2EA0A}" destId="{615D94DE-280F-49DD-9163-6C6DFE147926}" srcOrd="0" destOrd="0" presId="urn:microsoft.com/office/officeart/2008/layout/BendingPictureSemiTransparentText"/>
    <dgm:cxn modelId="{6D12147C-F5CE-40A8-BFBA-D9A250E24B57}" type="presOf" srcId="{69F5AAB9-3148-4523-8631-7DA58FC76CC8}" destId="{E36BA0EC-91A4-4319-B7EC-447E588C7603}" srcOrd="0" destOrd="0" presId="urn:microsoft.com/office/officeart/2008/layout/BendingPictureSemiTransparentText"/>
    <dgm:cxn modelId="{08723C7E-FEBF-4EC0-BE33-891671546D8D}" type="presOf" srcId="{EC3B2814-FAB6-41DC-91F9-2FCD119124EF}" destId="{8D59572E-FB75-49B5-B219-0E3A3B6C28B8}" srcOrd="0" destOrd="0" presId="urn:microsoft.com/office/officeart/2008/layout/BendingPictureSemiTransparentText"/>
    <dgm:cxn modelId="{1E61B68E-509C-4C94-8079-B1976E6A7F2C}" type="presOf" srcId="{CBDB24E6-043C-4F19-AF14-4AB088CCA0D4}" destId="{DAC6E902-522F-405B-B433-3F1F8D2D5E40}" srcOrd="0" destOrd="0" presId="urn:microsoft.com/office/officeart/2008/layout/BendingPictureSemiTransparentText"/>
    <dgm:cxn modelId="{D95C05BE-04FA-4D3E-9762-6307B604BEC5}" srcId="{EC3B2814-FAB6-41DC-91F9-2FCD119124EF}" destId="{81117DA4-EEF7-462F-8CAA-00B1C9C2EA0A}" srcOrd="1" destOrd="0" parTransId="{333C69AF-76BA-4ABD-A273-6A64854AE3CC}" sibTransId="{2329A3EE-3BD4-4934-8993-80AC1CFAA5FE}"/>
    <dgm:cxn modelId="{49D2EAC6-6D18-4268-8BAB-AFF3C72CAAC2}" srcId="{EC3B2814-FAB6-41DC-91F9-2FCD119124EF}" destId="{69F5AAB9-3148-4523-8631-7DA58FC76CC8}" srcOrd="4" destOrd="0" parTransId="{4842F0A0-575C-46BD-A6B0-6C43DBF0365C}" sibTransId="{4615E8B5-C810-4B69-B8DC-6A350F47997C}"/>
    <dgm:cxn modelId="{26F7F2CE-AB27-404B-8FB3-13A83B476C6C}" type="presOf" srcId="{5349EC18-14FB-4DF8-8FB4-6DC21379D348}" destId="{C2564636-F004-4EA0-89FE-964190DDB755}" srcOrd="0" destOrd="0" presId="urn:microsoft.com/office/officeart/2008/layout/BendingPictureSemiTransparentText"/>
    <dgm:cxn modelId="{8D9F1E36-DEEC-470E-8223-809BADC3AABB}" type="presParOf" srcId="{8D59572E-FB75-49B5-B219-0E3A3B6C28B8}" destId="{73138A2C-5A13-4D39-AD1D-463EB7F32912}" srcOrd="0" destOrd="0" presId="urn:microsoft.com/office/officeart/2008/layout/BendingPictureSemiTransparentText"/>
    <dgm:cxn modelId="{C278BF2A-C6E7-44C3-856D-7ED6D7A75E5E}" type="presParOf" srcId="{73138A2C-5A13-4D39-AD1D-463EB7F32912}" destId="{160F9562-F5F2-457B-AD93-278F59C94BC2}" srcOrd="0" destOrd="0" presId="urn:microsoft.com/office/officeart/2008/layout/BendingPictureSemiTransparentText"/>
    <dgm:cxn modelId="{D5411A2A-D7FD-429B-88F3-CE61ECB9BD7C}" type="presParOf" srcId="{73138A2C-5A13-4D39-AD1D-463EB7F32912}" destId="{8CCA79DD-87EB-4D01-A4EF-0DEC44E9DD01}" srcOrd="1" destOrd="0" presId="urn:microsoft.com/office/officeart/2008/layout/BendingPictureSemiTransparentText"/>
    <dgm:cxn modelId="{3DE65E15-CC9C-4249-85D3-D4E57EE296E8}" type="presParOf" srcId="{8D59572E-FB75-49B5-B219-0E3A3B6C28B8}" destId="{8220B57A-92D8-4840-802F-9015D1E1C0CA}" srcOrd="1" destOrd="0" presId="urn:microsoft.com/office/officeart/2008/layout/BendingPictureSemiTransparentText"/>
    <dgm:cxn modelId="{7327758C-AE2A-42A9-A4EE-299CD0FF626A}" type="presParOf" srcId="{8D59572E-FB75-49B5-B219-0E3A3B6C28B8}" destId="{38445CEB-718D-4D1B-B694-C606C5DB59E0}" srcOrd="2" destOrd="0" presId="urn:microsoft.com/office/officeart/2008/layout/BendingPictureSemiTransparentText"/>
    <dgm:cxn modelId="{327ED666-875C-4560-8551-8122478A64D3}" type="presParOf" srcId="{38445CEB-718D-4D1B-B694-C606C5DB59E0}" destId="{C7B857C1-1338-47F4-94AF-5471EA7D32FD}" srcOrd="0" destOrd="0" presId="urn:microsoft.com/office/officeart/2008/layout/BendingPictureSemiTransparentText"/>
    <dgm:cxn modelId="{03582153-39F9-436A-A606-3BA49EA7D239}" type="presParOf" srcId="{38445CEB-718D-4D1B-B694-C606C5DB59E0}" destId="{615D94DE-280F-49DD-9163-6C6DFE147926}" srcOrd="1" destOrd="0" presId="urn:microsoft.com/office/officeart/2008/layout/BendingPictureSemiTransparentText"/>
    <dgm:cxn modelId="{D7CF2558-3D08-47AA-98DE-1871EFF31D83}" type="presParOf" srcId="{8D59572E-FB75-49B5-B219-0E3A3B6C28B8}" destId="{9A5751E1-5315-4C40-B6A1-C21848EA590A}" srcOrd="3" destOrd="0" presId="urn:microsoft.com/office/officeart/2008/layout/BendingPictureSemiTransparentText"/>
    <dgm:cxn modelId="{36954DD4-E959-417F-84BA-4129BD075698}" type="presParOf" srcId="{8D59572E-FB75-49B5-B219-0E3A3B6C28B8}" destId="{6A2AE1C1-F341-4D2A-9FBA-E0DAF5378D20}" srcOrd="4" destOrd="0" presId="urn:microsoft.com/office/officeart/2008/layout/BendingPictureSemiTransparentText"/>
    <dgm:cxn modelId="{88CD70C9-B487-474F-BA3E-115666949B1A}" type="presParOf" srcId="{6A2AE1C1-F341-4D2A-9FBA-E0DAF5378D20}" destId="{735E13C4-9365-41F4-A4D8-1DFBE4A946BB}" srcOrd="0" destOrd="0" presId="urn:microsoft.com/office/officeart/2008/layout/BendingPictureSemiTransparentText"/>
    <dgm:cxn modelId="{33CD81E1-9A3A-4C8D-97D1-BD7B9B153BEB}" type="presParOf" srcId="{6A2AE1C1-F341-4D2A-9FBA-E0DAF5378D20}" destId="{5EFB9E84-4943-4C5B-98FC-5B2ECAF9BE57}" srcOrd="1" destOrd="0" presId="urn:microsoft.com/office/officeart/2008/layout/BendingPictureSemiTransparentText"/>
    <dgm:cxn modelId="{38327543-E309-4E1E-8244-D3A99249B254}" type="presParOf" srcId="{8D59572E-FB75-49B5-B219-0E3A3B6C28B8}" destId="{73720355-F2E4-47FF-900A-BC36E25BCDB9}" srcOrd="5" destOrd="0" presId="urn:microsoft.com/office/officeart/2008/layout/BendingPictureSemiTransparentText"/>
    <dgm:cxn modelId="{A2ACD0EE-1303-44F8-8676-C1E024A0C72A}" type="presParOf" srcId="{8D59572E-FB75-49B5-B219-0E3A3B6C28B8}" destId="{0EC95243-1CC5-4D47-ACEC-A8B082C91A85}" srcOrd="6" destOrd="0" presId="urn:microsoft.com/office/officeart/2008/layout/BendingPictureSemiTransparentText"/>
    <dgm:cxn modelId="{A317F85F-1790-4BFB-A4BB-1EF3290D6241}" type="presParOf" srcId="{0EC95243-1CC5-4D47-ACEC-A8B082C91A85}" destId="{42E1B5ED-63A2-468E-8BBF-F44F683042A7}" srcOrd="0" destOrd="0" presId="urn:microsoft.com/office/officeart/2008/layout/BendingPictureSemiTransparentText"/>
    <dgm:cxn modelId="{06AC31A8-5C47-4461-B839-D1E0EAA93F56}" type="presParOf" srcId="{0EC95243-1CC5-4D47-ACEC-A8B082C91A85}" destId="{DAC6E902-522F-405B-B433-3F1F8D2D5E40}" srcOrd="1" destOrd="0" presId="urn:microsoft.com/office/officeart/2008/layout/BendingPictureSemiTransparentText"/>
    <dgm:cxn modelId="{BF4C7742-68AD-45A0-9F47-75ED795C317D}" type="presParOf" srcId="{8D59572E-FB75-49B5-B219-0E3A3B6C28B8}" destId="{B1AA38D0-131F-43D7-9467-B1B973721A80}" srcOrd="7" destOrd="0" presId="urn:microsoft.com/office/officeart/2008/layout/BendingPictureSemiTransparentText"/>
    <dgm:cxn modelId="{395F4365-3C0C-4BAB-BD93-59D8D208AFE7}" type="presParOf" srcId="{8D59572E-FB75-49B5-B219-0E3A3B6C28B8}" destId="{F2F67458-77C7-4A73-A36E-7F42F0849569}" srcOrd="8" destOrd="0" presId="urn:microsoft.com/office/officeart/2008/layout/BendingPictureSemiTransparentText"/>
    <dgm:cxn modelId="{308D0932-45C5-456C-BB97-1308C9D22828}" type="presParOf" srcId="{F2F67458-77C7-4A73-A36E-7F42F0849569}" destId="{3FC01AA9-90F7-4F00-87D2-51B5555A78DC}" srcOrd="0" destOrd="0" presId="urn:microsoft.com/office/officeart/2008/layout/BendingPictureSemiTransparentText"/>
    <dgm:cxn modelId="{56325041-29D7-4FAA-988A-1EFF1ADBA59D}" type="presParOf" srcId="{F2F67458-77C7-4A73-A36E-7F42F0849569}" destId="{E36BA0EC-91A4-4319-B7EC-447E588C7603}" srcOrd="1" destOrd="0" presId="urn:microsoft.com/office/officeart/2008/layout/BendingPictureSemiTransparentText"/>
    <dgm:cxn modelId="{B861475C-9AEF-433B-855D-AD761E914CED}" type="presParOf" srcId="{8D59572E-FB75-49B5-B219-0E3A3B6C28B8}" destId="{852B52AA-354B-4066-9AF3-B96C709A810F}" srcOrd="9" destOrd="0" presId="urn:microsoft.com/office/officeart/2008/layout/BendingPictureSemiTransparentText"/>
    <dgm:cxn modelId="{29438BE6-3FDB-48D7-8B90-F0CB0D37AC96}" type="presParOf" srcId="{8D59572E-FB75-49B5-B219-0E3A3B6C28B8}" destId="{8F92B3A4-712A-4348-8BBB-5361A8F02E77}" srcOrd="10" destOrd="0" presId="urn:microsoft.com/office/officeart/2008/layout/BendingPictureSemiTransparentText"/>
    <dgm:cxn modelId="{3AD6760B-4685-4FC7-AF36-65166D7A51E1}" type="presParOf" srcId="{8F92B3A4-712A-4348-8BBB-5361A8F02E77}" destId="{4994642F-4F18-4B41-9A0E-02497563D3DF}" srcOrd="0" destOrd="0" presId="urn:microsoft.com/office/officeart/2008/layout/BendingPictureSemiTransparentText"/>
    <dgm:cxn modelId="{B36263C8-E0B5-43C6-B28E-0A4DC1C06CD1}" type="presParOf" srcId="{8F92B3A4-712A-4348-8BBB-5361A8F02E77}" destId="{C2564636-F004-4EA0-89FE-964190DDB755}" srcOrd="1" destOrd="0" presId="urn:microsoft.com/office/officeart/2008/layout/BendingPictureSemiTransparentText"/>
    <dgm:cxn modelId="{8B090CEF-702D-457C-B59F-B5556A34F7C3}" type="presParOf" srcId="{8D59572E-FB75-49B5-B219-0E3A3B6C28B8}" destId="{C4CA96EA-362D-46A6-933A-E53266742444}" srcOrd="11" destOrd="0" presId="urn:microsoft.com/office/officeart/2008/layout/BendingPictureSemiTransparentText"/>
    <dgm:cxn modelId="{C22CE4A3-640D-4791-B28D-EDFAC28D0716}" type="presParOf" srcId="{8D59572E-FB75-49B5-B219-0E3A3B6C28B8}" destId="{0C05C28F-D68E-43D9-A416-0A8AE26E69E2}" srcOrd="12" destOrd="0" presId="urn:microsoft.com/office/officeart/2008/layout/BendingPictureSemiTransparentText"/>
    <dgm:cxn modelId="{D868A5A9-EC6E-42E0-9C18-282BE89F5BE6}" type="presParOf" srcId="{0C05C28F-D68E-43D9-A416-0A8AE26E69E2}" destId="{7C74CF90-984B-47AD-962E-1F2CF0C39BE8}" srcOrd="0" destOrd="0" presId="urn:microsoft.com/office/officeart/2008/layout/BendingPictureSemiTransparentText"/>
    <dgm:cxn modelId="{F971DA25-0312-4032-BC6C-D664B9D519F5}" type="presParOf" srcId="{0C05C28F-D68E-43D9-A416-0A8AE26E69E2}" destId="{8DDE3511-E9A1-47A7-95D3-9F2253E39DE2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0F9562-F5F2-457B-AD93-278F59C94BC2}">
      <dsp:nvSpPr>
        <dsp:cNvPr id="0" name=""/>
        <dsp:cNvSpPr/>
      </dsp:nvSpPr>
      <dsp:spPr>
        <a:xfrm>
          <a:off x="3513" y="297289"/>
          <a:ext cx="1912330" cy="1639093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6" t="-2738" r="376" b="-13262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CCA79DD-87EB-4D01-A4EF-0DEC44E9DD01}">
      <dsp:nvSpPr>
        <dsp:cNvPr id="0" name=""/>
        <dsp:cNvSpPr/>
      </dsp:nvSpPr>
      <dsp:spPr>
        <a:xfrm>
          <a:off x="3513" y="1544668"/>
          <a:ext cx="1912330" cy="393382"/>
        </a:xfrm>
        <a:prstGeom prst="rect">
          <a:avLst/>
        </a:prstGeom>
        <a:solidFill>
          <a:schemeClr val="bg1">
            <a:alpha val="66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Kristen Wells, </a:t>
          </a:r>
          <a:br>
            <a:rPr lang="en-US" sz="1100" kern="1200" dirty="0">
              <a:solidFill>
                <a:schemeClr val="tx1"/>
              </a:solidFill>
            </a:rPr>
          </a:br>
          <a:r>
            <a:rPr lang="en-US" sz="1100" kern="1200" dirty="0">
              <a:solidFill>
                <a:schemeClr val="tx1"/>
              </a:solidFill>
            </a:rPr>
            <a:t>MPI Lead, Co-Lead</a:t>
          </a:r>
        </a:p>
      </dsp:txBody>
      <dsp:txXfrm>
        <a:off x="3513" y="1544668"/>
        <a:ext cx="1912330" cy="393382"/>
      </dsp:txXfrm>
    </dsp:sp>
    <dsp:sp modelId="{C7B857C1-1338-47F4-94AF-5471EA7D32FD}">
      <dsp:nvSpPr>
        <dsp:cNvPr id="0" name=""/>
        <dsp:cNvSpPr/>
      </dsp:nvSpPr>
      <dsp:spPr>
        <a:xfrm>
          <a:off x="2110896" y="297289"/>
          <a:ext cx="1912330" cy="1639093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8000" b="-38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15D94DE-280F-49DD-9163-6C6DFE147926}">
      <dsp:nvSpPr>
        <dsp:cNvPr id="0" name=""/>
        <dsp:cNvSpPr/>
      </dsp:nvSpPr>
      <dsp:spPr>
        <a:xfrm>
          <a:off x="2110896" y="1544668"/>
          <a:ext cx="1912330" cy="393382"/>
        </a:xfrm>
        <a:prstGeom prst="rect">
          <a:avLst/>
        </a:prstGeom>
        <a:solidFill>
          <a:schemeClr val="bg1">
            <a:alpha val="66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Guadalupe X. “</a:t>
          </a:r>
          <a:r>
            <a:rPr lang="en-US" sz="1100" kern="1200" dirty="0" err="1">
              <a:solidFill>
                <a:schemeClr val="tx1"/>
              </a:solidFill>
            </a:rPr>
            <a:t>Suchi</a:t>
          </a:r>
          <a:r>
            <a:rPr lang="en-US" sz="1100" kern="1200" dirty="0">
              <a:solidFill>
                <a:schemeClr val="tx1"/>
              </a:solidFill>
            </a:rPr>
            <a:t>” Ayala,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Co-Lead	</a:t>
          </a:r>
        </a:p>
      </dsp:txBody>
      <dsp:txXfrm>
        <a:off x="2110896" y="1544668"/>
        <a:ext cx="1912330" cy="393382"/>
      </dsp:txXfrm>
    </dsp:sp>
    <dsp:sp modelId="{735E13C4-9365-41F4-A4D8-1DFBE4A946BB}">
      <dsp:nvSpPr>
        <dsp:cNvPr id="0" name=""/>
        <dsp:cNvSpPr/>
      </dsp:nvSpPr>
      <dsp:spPr>
        <a:xfrm>
          <a:off x="4218279" y="297289"/>
          <a:ext cx="1912330" cy="1639093"/>
        </a:xfrm>
        <a:prstGeom prst="rect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653" b="-45347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FB9E84-4943-4C5B-98FC-5B2ECAF9BE57}">
      <dsp:nvSpPr>
        <dsp:cNvPr id="0" name=""/>
        <dsp:cNvSpPr/>
      </dsp:nvSpPr>
      <dsp:spPr>
        <a:xfrm>
          <a:off x="4218279" y="1544668"/>
          <a:ext cx="1912330" cy="393382"/>
        </a:xfrm>
        <a:prstGeom prst="rect">
          <a:avLst/>
        </a:prstGeom>
        <a:solidFill>
          <a:schemeClr val="bg1">
            <a:alpha val="66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Scott Kelley, </a:t>
          </a:r>
          <a:br>
            <a:rPr lang="en-US" sz="1100" kern="1200" dirty="0">
              <a:solidFill>
                <a:schemeClr val="tx1"/>
              </a:solidFill>
            </a:rPr>
          </a:br>
          <a:r>
            <a:rPr lang="en-US" sz="1100" kern="1200" dirty="0">
              <a:solidFill>
                <a:schemeClr val="tx1"/>
              </a:solidFill>
            </a:rPr>
            <a:t>Co-Lead</a:t>
          </a:r>
        </a:p>
      </dsp:txBody>
      <dsp:txXfrm>
        <a:off x="4218279" y="1544668"/>
        <a:ext cx="1912330" cy="393382"/>
      </dsp:txXfrm>
    </dsp:sp>
    <dsp:sp modelId="{42E1B5ED-63A2-468E-8BBF-F44F683042A7}">
      <dsp:nvSpPr>
        <dsp:cNvPr id="0" name=""/>
        <dsp:cNvSpPr/>
      </dsp:nvSpPr>
      <dsp:spPr>
        <a:xfrm>
          <a:off x="6325661" y="297289"/>
          <a:ext cx="1912330" cy="1639093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AC6E902-522F-405B-B433-3F1F8D2D5E40}">
      <dsp:nvSpPr>
        <dsp:cNvPr id="0" name=""/>
        <dsp:cNvSpPr/>
      </dsp:nvSpPr>
      <dsp:spPr>
        <a:xfrm>
          <a:off x="6325661" y="1544668"/>
          <a:ext cx="1912330" cy="393382"/>
        </a:xfrm>
        <a:prstGeom prst="rect">
          <a:avLst/>
        </a:prstGeom>
        <a:solidFill>
          <a:schemeClr val="bg1">
            <a:alpha val="66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solidFill>
                <a:schemeClr val="tx1"/>
              </a:solidFill>
            </a:rPr>
            <a:t>Kee</a:t>
          </a:r>
          <a:r>
            <a:rPr lang="en-US" sz="1100" kern="1200" dirty="0">
              <a:solidFill>
                <a:schemeClr val="tx1"/>
              </a:solidFill>
            </a:rPr>
            <a:t> Moon, </a:t>
          </a:r>
          <a:br>
            <a:rPr lang="en-US" sz="1100" kern="1200" dirty="0">
              <a:solidFill>
                <a:schemeClr val="tx1"/>
              </a:solidFill>
            </a:rPr>
          </a:br>
          <a:r>
            <a:rPr lang="en-US" sz="1100" kern="1200" dirty="0">
              <a:solidFill>
                <a:schemeClr val="tx1"/>
              </a:solidFill>
            </a:rPr>
            <a:t>Co-Lead</a:t>
          </a:r>
        </a:p>
      </dsp:txBody>
      <dsp:txXfrm>
        <a:off x="6325661" y="1544668"/>
        <a:ext cx="1912330" cy="393382"/>
      </dsp:txXfrm>
    </dsp:sp>
    <dsp:sp modelId="{3FC01AA9-90F7-4F00-87D2-51B5555A78DC}">
      <dsp:nvSpPr>
        <dsp:cNvPr id="0" name=""/>
        <dsp:cNvSpPr/>
      </dsp:nvSpPr>
      <dsp:spPr>
        <a:xfrm>
          <a:off x="3106248" y="2119257"/>
          <a:ext cx="1912330" cy="16390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36BA0EC-91A4-4319-B7EC-447E588C7603}">
      <dsp:nvSpPr>
        <dsp:cNvPr id="0" name=""/>
        <dsp:cNvSpPr/>
      </dsp:nvSpPr>
      <dsp:spPr>
        <a:xfrm>
          <a:off x="3106248" y="3366632"/>
          <a:ext cx="1912330" cy="393382"/>
        </a:xfrm>
        <a:prstGeom prst="rect">
          <a:avLst/>
        </a:prstGeom>
        <a:solidFill>
          <a:schemeClr val="bg1">
            <a:alpha val="66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Ming-Hsiang “Ming” Tsou</a:t>
          </a:r>
          <a:br>
            <a:rPr lang="en-US" sz="1100" kern="1200" dirty="0">
              <a:solidFill>
                <a:schemeClr val="tx1"/>
              </a:solidFill>
            </a:rPr>
          </a:br>
          <a:r>
            <a:rPr lang="en-US" sz="1100" kern="1200" dirty="0">
              <a:solidFill>
                <a:schemeClr val="tx1"/>
              </a:solidFill>
            </a:rPr>
            <a:t>Co-Lead</a:t>
          </a:r>
        </a:p>
      </dsp:txBody>
      <dsp:txXfrm>
        <a:off x="3106248" y="3366632"/>
        <a:ext cx="1912330" cy="393382"/>
      </dsp:txXfrm>
    </dsp:sp>
    <dsp:sp modelId="{4994642F-4F18-4B41-9A0E-02497563D3DF}">
      <dsp:nvSpPr>
        <dsp:cNvPr id="0" name=""/>
        <dsp:cNvSpPr/>
      </dsp:nvSpPr>
      <dsp:spPr>
        <a:xfrm>
          <a:off x="898150" y="2135975"/>
          <a:ext cx="1912330" cy="1639093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2564636-F004-4EA0-89FE-964190DDB755}">
      <dsp:nvSpPr>
        <dsp:cNvPr id="0" name=""/>
        <dsp:cNvSpPr/>
      </dsp:nvSpPr>
      <dsp:spPr>
        <a:xfrm>
          <a:off x="898131" y="3383359"/>
          <a:ext cx="1912330" cy="393382"/>
        </a:xfrm>
        <a:prstGeom prst="rect">
          <a:avLst/>
        </a:prstGeom>
        <a:solidFill>
          <a:schemeClr val="bg1">
            <a:alpha val="66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Yusuf Ozturk, </a:t>
          </a:r>
          <a:br>
            <a:rPr lang="en-US" sz="1100" kern="1200" dirty="0">
              <a:solidFill>
                <a:schemeClr val="tx1"/>
              </a:solidFill>
            </a:rPr>
          </a:br>
          <a:r>
            <a:rPr lang="en-US" sz="1100" kern="1200" dirty="0">
              <a:solidFill>
                <a:schemeClr val="tx1"/>
              </a:solidFill>
            </a:rPr>
            <a:t>Co-Lead</a:t>
          </a:r>
        </a:p>
      </dsp:txBody>
      <dsp:txXfrm>
        <a:off x="898131" y="3383359"/>
        <a:ext cx="1912330" cy="393382"/>
      </dsp:txXfrm>
    </dsp:sp>
    <dsp:sp modelId="{7C74CF90-984B-47AD-962E-1F2CF0C39BE8}">
      <dsp:nvSpPr>
        <dsp:cNvPr id="0" name=""/>
        <dsp:cNvSpPr/>
      </dsp:nvSpPr>
      <dsp:spPr>
        <a:xfrm>
          <a:off x="5271970" y="2127616"/>
          <a:ext cx="1912330" cy="1639093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DDE3511-E9A1-47A7-95D3-9F2253E39DE2}">
      <dsp:nvSpPr>
        <dsp:cNvPr id="0" name=""/>
        <dsp:cNvSpPr/>
      </dsp:nvSpPr>
      <dsp:spPr>
        <a:xfrm>
          <a:off x="5271970" y="3374995"/>
          <a:ext cx="1912330" cy="393382"/>
        </a:xfrm>
        <a:prstGeom prst="rect">
          <a:avLst/>
        </a:prstGeom>
        <a:solidFill>
          <a:schemeClr val="bg1">
            <a:alpha val="66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Julie </a:t>
          </a:r>
          <a:r>
            <a:rPr lang="en-US" sz="1100" kern="1200" dirty="0" err="1">
              <a:solidFill>
                <a:schemeClr val="tx1"/>
              </a:solidFill>
            </a:rPr>
            <a:t>Pickrel</a:t>
          </a:r>
          <a:r>
            <a:rPr lang="en-US" sz="1100" kern="1200" dirty="0">
              <a:solidFill>
                <a:schemeClr val="tx1"/>
              </a:solidFill>
            </a:rPr>
            <a:t>, </a:t>
          </a:r>
          <a:br>
            <a:rPr lang="en-US" sz="1100" kern="1200" dirty="0">
              <a:solidFill>
                <a:schemeClr val="tx1"/>
              </a:solidFill>
            </a:rPr>
          </a:br>
          <a:r>
            <a:rPr lang="en-US" sz="1100" kern="1200" dirty="0">
              <a:solidFill>
                <a:schemeClr val="tx1"/>
              </a:solidFill>
            </a:rPr>
            <a:t>Center Research Manager</a:t>
          </a:r>
        </a:p>
      </dsp:txBody>
      <dsp:txXfrm>
        <a:off x="5271970" y="3374995"/>
        <a:ext cx="1912330" cy="3933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C8081-154F-4C60-B907-93E668B6CC32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502FF-8239-48E5-97AD-83F4D0F61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03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28F7B-745A-4DE9-A37E-466658E7C15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34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aseline="0" dirty="0"/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62B16-C994-4425-A47E-15A7948928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09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Decrease</a:t>
            </a:r>
            <a:r>
              <a:rPr lang="en-US" baseline="0"/>
              <a:t> font of text in bottom/middle box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7648-421B-C54A-85E5-272EBD797BCE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08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ECD5-515E-4817-8A06-1D2ED2C83850}" type="datetime4">
              <a:rPr lang="en-US" smtClean="0"/>
              <a:pPr/>
              <a:t>March 8,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94606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9D67-B149-3D49-8F7E-0286F4DE4384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81BAD-1A44-BB49-BB0A-270D628F1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69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9D67-B149-3D49-8F7E-0286F4DE4384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81BAD-1A44-BB49-BB0A-270D628F1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79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hape 53"/>
          <p:cNvCxnSpPr/>
          <p:nvPr/>
        </p:nvCxnSpPr>
        <p:spPr>
          <a:xfrm>
            <a:off x="0" y="9906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F38F1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248041" y="34783"/>
            <a:ext cx="7291218" cy="91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358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9D67-B149-3D49-8F7E-0286F4DE4384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81BAD-1A44-BB49-BB0A-270D628F1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48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22427-B1DD-49E6-9F05-DE0F1467D7DC}" type="datetime4">
              <a:rPr lang="en-US" smtClean="0"/>
              <a:pPr/>
              <a:t>March 8,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43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9D67-B149-3D49-8F7E-0286F4DE4384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81BAD-1A44-BB49-BB0A-270D628F1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09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9D67-B149-3D49-8F7E-0286F4DE4384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81BAD-1A44-BB49-BB0A-270D628F1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2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9D67-B149-3D49-8F7E-0286F4DE4384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81BAD-1A44-BB49-BB0A-270D628F1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2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9D67-B149-3D49-8F7E-0286F4DE4384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81BAD-1A44-BB49-BB0A-270D628F1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0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9D67-B149-3D49-8F7E-0286F4DE4384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81BAD-1A44-BB49-BB0A-270D628F1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42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9D67-B149-3D49-8F7E-0286F4DE4384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81BAD-1A44-BB49-BB0A-270D628F1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1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F9D67-B149-3D49-8F7E-0286F4DE4384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81BAD-1A44-BB49-BB0A-270D628F1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17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0" r:id="rId5"/>
    <p:sldLayoutId id="2147484011" r:id="rId6"/>
    <p:sldLayoutId id="2147484012" r:id="rId7"/>
    <p:sldLayoutId id="2147484013" r:id="rId8"/>
    <p:sldLayoutId id="2147484014" r:id="rId9"/>
    <p:sldLayoutId id="2147484015" r:id="rId10"/>
    <p:sldLayoutId id="2147484016" r:id="rId11"/>
    <p:sldLayoutId id="214748401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cancer.gov/about-cancer/understanding/disparities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ata.livewellsd.org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750" y="1600200"/>
            <a:ext cx="4629150" cy="2609492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173" y="384646"/>
            <a:ext cx="6322077" cy="1857564"/>
          </a:xfrm>
        </p:spPr>
        <p:txBody>
          <a:bodyPr/>
          <a:lstStyle/>
          <a:p>
            <a:pPr algn="ctr"/>
            <a:r>
              <a:rPr lang="en-US" dirty="0"/>
              <a:t>SDSU HealthLINK </a:t>
            </a:r>
            <a:br>
              <a:rPr lang="en-US" dirty="0"/>
            </a:br>
            <a:r>
              <a:rPr lang="en-US" sz="3000" dirty="0"/>
              <a:t>Center for Transdisciplinary </a:t>
            </a:r>
            <a:br>
              <a:rPr lang="en-US" sz="3000" dirty="0"/>
            </a:br>
            <a:r>
              <a:rPr lang="en-US" sz="3000" b="1" dirty="0">
                <a:solidFill>
                  <a:srgbClr val="C00000"/>
                </a:solidFill>
              </a:rPr>
              <a:t>Health Disparities </a:t>
            </a:r>
            <a:r>
              <a:rPr lang="en-US" sz="3000" dirty="0"/>
              <a:t>research</a:t>
            </a:r>
            <a:endParaRPr lang="en-US" sz="2100" dirty="0">
              <a:solidFill>
                <a:srgbClr val="FFFF00"/>
              </a:solidFill>
            </a:endParaRPr>
          </a:p>
        </p:txBody>
      </p:sp>
      <p:pic>
        <p:nvPicPr>
          <p:cNvPr id="1026" name="Picture 2" descr="http://www.hilton.com/top-destinations/assets/uploads/hero-images/Destinations_Header_SanDie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63" y="3094135"/>
            <a:ext cx="7448433" cy="207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2287" y="2346602"/>
            <a:ext cx="632207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Funder: National Institute for Minority Health and Health Disparities (U54MD012397); MPIs: Guadalupe X. Ayala, MA, PhD, MPH and Kristen Wells, PhD.</a:t>
            </a:r>
          </a:p>
        </p:txBody>
      </p:sp>
    </p:spTree>
    <p:extLst>
      <p:ext uri="{BB962C8B-B14F-4D97-AF65-F5344CB8AC3E}">
        <p14:creationId xmlns:p14="http://schemas.microsoft.com/office/powerpoint/2010/main" val="926552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0877" y="54594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Research Infrastructure Core </a:t>
            </a:r>
            <a:br>
              <a:rPr lang="en-US" dirty="0"/>
            </a:br>
            <a:r>
              <a:rPr lang="en-US" dirty="0"/>
              <a:t>Co-leaders</a:t>
            </a:r>
            <a:endParaRPr lang="en-US" sz="2100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450877" y="1914931"/>
          <a:ext cx="824150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3443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B44612-A6AF-4DC7-8F24-0B224265C5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67" t="20226" r="14887" b="1541"/>
          <a:stretch/>
        </p:blipFill>
        <p:spPr>
          <a:xfrm>
            <a:off x="964020" y="2004774"/>
            <a:ext cx="7215960" cy="46597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FA10A3-1E23-44A7-9C3E-AF77DA3D51D7}"/>
              </a:ext>
            </a:extLst>
          </p:cNvPr>
          <p:cNvSpPr/>
          <p:nvPr/>
        </p:nvSpPr>
        <p:spPr>
          <a:xfrm>
            <a:off x="178688" y="804445"/>
            <a:ext cx="89653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Some cancers are caused by random mutations.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Some cancer are caused by other factors (gene, behaviors, diets, environmental factors) </a:t>
            </a:r>
            <a:r>
              <a:rPr lang="en-US" sz="2400" b="1" dirty="0"/>
              <a:t> 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4309-9A64-4A2C-B15E-D806B4A22986}"/>
              </a:ext>
            </a:extLst>
          </p:cNvPr>
          <p:cNvSpPr/>
          <p:nvPr/>
        </p:nvSpPr>
        <p:spPr>
          <a:xfrm>
            <a:off x="3268517" y="0"/>
            <a:ext cx="37369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Cancer Disparities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02289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27128F-0CF0-4579-928D-7DD01C600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58" t="16637" r="15682" b="1877"/>
          <a:stretch/>
        </p:blipFill>
        <p:spPr>
          <a:xfrm>
            <a:off x="145472" y="779317"/>
            <a:ext cx="4426528" cy="29100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9B30A1-4380-4BB1-97E6-D206C28B08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18" t="16637" r="14773" b="1675"/>
          <a:stretch/>
        </p:blipFill>
        <p:spPr>
          <a:xfrm>
            <a:off x="145472" y="3845280"/>
            <a:ext cx="4494807" cy="29100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A65A5F-1621-4602-B590-6C290E9A8F38}"/>
              </a:ext>
            </a:extLst>
          </p:cNvPr>
          <p:cNvSpPr txBox="1"/>
          <p:nvPr/>
        </p:nvSpPr>
        <p:spPr>
          <a:xfrm>
            <a:off x="5046516" y="1726534"/>
            <a:ext cx="3595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All Cancer Death Rate </a:t>
            </a:r>
          </a:p>
          <a:p>
            <a:r>
              <a:rPr lang="en-US" sz="2000" b="1" dirty="0"/>
              <a:t>(2011-2015) – Age-Adjusted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Asian / Pacific Islander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2E67BF-6AC2-4C41-8937-F1EB2014F71F}"/>
              </a:ext>
            </a:extLst>
          </p:cNvPr>
          <p:cNvSpPr txBox="1"/>
          <p:nvPr/>
        </p:nvSpPr>
        <p:spPr>
          <a:xfrm>
            <a:off x="5046517" y="4738254"/>
            <a:ext cx="3595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All Cancer Death Rate </a:t>
            </a:r>
          </a:p>
          <a:p>
            <a:r>
              <a:rPr lang="en-US" sz="2000" b="1" dirty="0"/>
              <a:t>(2011-2015) – Age-Adjusted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Hispanic</a:t>
            </a:r>
          </a:p>
        </p:txBody>
      </p:sp>
    </p:spTree>
    <p:extLst>
      <p:ext uri="{BB962C8B-B14F-4D97-AF65-F5344CB8AC3E}">
        <p14:creationId xmlns:p14="http://schemas.microsoft.com/office/powerpoint/2010/main" val="524474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76902C-60C5-4F89-A51E-B35070BF7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73" t="50000" r="4205" b="1541"/>
          <a:stretch/>
        </p:blipFill>
        <p:spPr>
          <a:xfrm>
            <a:off x="93518" y="1776845"/>
            <a:ext cx="8894133" cy="34809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2365E2-6E4A-4EDC-8C6B-39030793B039}"/>
              </a:ext>
            </a:extLst>
          </p:cNvPr>
          <p:cNvSpPr txBox="1"/>
          <p:nvPr/>
        </p:nvSpPr>
        <p:spPr>
          <a:xfrm>
            <a:off x="2410691" y="863175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Geography Matters! </a:t>
            </a:r>
          </a:p>
        </p:txBody>
      </p:sp>
    </p:spTree>
    <p:extLst>
      <p:ext uri="{BB962C8B-B14F-4D97-AF65-F5344CB8AC3E}">
        <p14:creationId xmlns:p14="http://schemas.microsoft.com/office/powerpoint/2010/main" val="3340270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89761" y="689802"/>
            <a:ext cx="5868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What is </a:t>
            </a:r>
            <a:r>
              <a:rPr lang="en-US" sz="4000" b="1" dirty="0">
                <a:solidFill>
                  <a:srgbClr val="FF0000"/>
                </a:solidFill>
              </a:rPr>
              <a:t>Cancer Disparity</a:t>
            </a:r>
            <a:r>
              <a:rPr lang="en-US" sz="4000" b="1" dirty="0"/>
              <a:t>?  </a:t>
            </a:r>
          </a:p>
        </p:txBody>
      </p:sp>
      <p:sp>
        <p:nvSpPr>
          <p:cNvPr id="3" name="Rectangle 2"/>
          <p:cNvSpPr/>
          <p:nvPr/>
        </p:nvSpPr>
        <p:spPr>
          <a:xfrm>
            <a:off x="1507524" y="6392732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https://www.cancer.gov/about-cancer/understanding/disparities</a:t>
            </a:r>
            <a:r>
              <a:rPr lang="en-US" dirty="0"/>
              <a:t> </a:t>
            </a:r>
          </a:p>
        </p:txBody>
      </p:sp>
      <p:pic>
        <p:nvPicPr>
          <p:cNvPr id="1026" name="Picture 2" descr="https://www.cancer.gov/PublishedContent/Images/about-cancer/understanding/disparities/disparities-infographic.__v20038973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0" t="51719" r="1060" b="30664"/>
          <a:stretch/>
        </p:blipFill>
        <p:spPr bwMode="auto">
          <a:xfrm>
            <a:off x="27380" y="3150973"/>
            <a:ext cx="9089239" cy="213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5760" y="1472706"/>
            <a:ext cx="85169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Cancer disparities are thought to reflect the </a:t>
            </a:r>
            <a:r>
              <a:rPr lang="en-US" sz="3200" b="1" dirty="0">
                <a:solidFill>
                  <a:srgbClr val="FF0000"/>
                </a:solidFill>
              </a:rPr>
              <a:t>interplay</a:t>
            </a:r>
            <a:r>
              <a:rPr lang="en-US" sz="3200" dirty="0"/>
              <a:t> of socioeconomic factors, culture, diet, </a:t>
            </a:r>
            <a:r>
              <a:rPr lang="en-US" sz="3200" b="1" dirty="0"/>
              <a:t>stress</a:t>
            </a:r>
            <a:r>
              <a:rPr lang="en-US" sz="3200" dirty="0"/>
              <a:t>, the environment, and </a:t>
            </a:r>
            <a:r>
              <a:rPr lang="en-US" sz="3200" b="1" dirty="0"/>
              <a:t>biology</a:t>
            </a:r>
            <a:r>
              <a:rPr lang="en-US" sz="32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1A23B-A59E-446A-9903-66728284D6D9}"/>
              </a:ext>
            </a:extLst>
          </p:cNvPr>
          <p:cNvSpPr txBox="1"/>
          <p:nvPr/>
        </p:nvSpPr>
        <p:spPr>
          <a:xfrm>
            <a:off x="1610591" y="5507182"/>
            <a:ext cx="6359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Which Factor is  </a:t>
            </a:r>
            <a:r>
              <a:rPr lang="en-US" sz="3600" b="1" dirty="0">
                <a:solidFill>
                  <a:srgbClr val="C00000"/>
                </a:solidFill>
              </a:rPr>
              <a:t>Modifiable</a:t>
            </a:r>
            <a:r>
              <a:rPr lang="en-US" sz="3600" b="1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2670563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113" y="729623"/>
            <a:ext cx="7208443" cy="691853"/>
          </a:xfrm>
          <a:prstGeom prst="rect">
            <a:avLst/>
          </a:prstGeom>
        </p:spPr>
        <p:txBody>
          <a:bodyPr anchor="b">
            <a:normAutofit fontScale="90000"/>
          </a:bodyPr>
          <a:lstStyle/>
          <a:p>
            <a:pPr algn="ctr"/>
            <a:r>
              <a:rPr lang="en-US" sz="2400" b="1" dirty="0"/>
              <a:t>Pancreatic Cancer (brown) and Liver Cancer (red) </a:t>
            </a:r>
            <a:br>
              <a:rPr lang="en-US" sz="2400" b="1" dirty="0"/>
            </a:br>
            <a:r>
              <a:rPr lang="en-US" sz="2400" b="1" dirty="0"/>
              <a:t>Death Age-Adjusted Rates 2013 in San Diego County</a:t>
            </a:r>
            <a:endParaRPr lang="en-US" sz="2600" dirty="0"/>
          </a:p>
        </p:txBody>
      </p:sp>
      <p:grpSp>
        <p:nvGrpSpPr>
          <p:cNvPr id="6" name="Group 5"/>
          <p:cNvGrpSpPr/>
          <p:nvPr/>
        </p:nvGrpSpPr>
        <p:grpSpPr>
          <a:xfrm>
            <a:off x="824" y="1843304"/>
            <a:ext cx="999373" cy="1130556"/>
            <a:chOff x="0" y="1337375"/>
            <a:chExt cx="999373" cy="1130556"/>
          </a:xfrm>
        </p:grpSpPr>
        <p:sp>
          <p:nvSpPr>
            <p:cNvPr id="9" name="TextBox 8"/>
            <p:cNvSpPr txBox="1"/>
            <p:nvPr/>
          </p:nvSpPr>
          <p:spPr>
            <a:xfrm>
              <a:off x="0" y="1337375"/>
              <a:ext cx="999373" cy="33517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defTabSz="914400">
                <a:defRPr/>
              </a:pPr>
              <a:r>
                <a:rPr lang="en-US" sz="1200" b="1">
                  <a:solidFill>
                    <a:srgbClr val="000000"/>
                  </a:solidFill>
                </a:rPr>
                <a:t>Population Density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71885" y="1719742"/>
              <a:ext cx="733154" cy="748189"/>
              <a:chOff x="171885" y="1750717"/>
              <a:chExt cx="733154" cy="748189"/>
            </a:xfrm>
          </p:grpSpPr>
          <p:cxnSp>
            <p:nvCxnSpPr>
              <p:cNvPr id="42" name="Straight Arrow Connector 41"/>
              <p:cNvCxnSpPr/>
              <p:nvPr/>
            </p:nvCxnSpPr>
            <p:spPr>
              <a:xfrm>
                <a:off x="326209" y="2005463"/>
                <a:ext cx="0" cy="247147"/>
              </a:xfrm>
              <a:prstGeom prst="straightConnector1">
                <a:avLst/>
              </a:prstGeom>
              <a:ln>
                <a:headEnd type="none"/>
                <a:tailEnd type="triangle" w="sm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" name="Group 11"/>
              <p:cNvGrpSpPr/>
              <p:nvPr/>
            </p:nvGrpSpPr>
            <p:grpSpPr>
              <a:xfrm>
                <a:off x="171885" y="1750717"/>
                <a:ext cx="733154" cy="748189"/>
                <a:chOff x="171885" y="1719282"/>
                <a:chExt cx="733154" cy="748189"/>
              </a:xfrm>
            </p:grpSpPr>
            <p:sp>
              <p:nvSpPr>
                <p:cNvPr id="3" name="Rectangle 2"/>
                <p:cNvSpPr/>
                <p:nvPr/>
              </p:nvSpPr>
              <p:spPr>
                <a:xfrm>
                  <a:off x="171885" y="1743835"/>
                  <a:ext cx="305212" cy="179819"/>
                </a:xfrm>
                <a:prstGeom prst="rect">
                  <a:avLst/>
                </a:prstGeom>
                <a:solidFill>
                  <a:srgbClr val="D3D3D3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 defTabSz="914400">
                    <a:defRPr/>
                  </a:pPr>
                  <a:endParaRPr lang="en-US" sz="10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171885" y="2263099"/>
                  <a:ext cx="305212" cy="179819"/>
                </a:xfrm>
                <a:prstGeom prst="rect">
                  <a:avLst/>
                </a:prstGeom>
                <a:solidFill>
                  <a:srgbClr val="555555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 defTabSz="914400">
                    <a:defRPr/>
                  </a:pPr>
                  <a:endParaRPr lang="en-US" sz="1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541864" y="1719282"/>
                  <a:ext cx="363175" cy="2289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defTabSz="914400">
                    <a:defRPr/>
                  </a:pPr>
                  <a:r>
                    <a:rPr lang="en-US" sz="1200">
                      <a:solidFill>
                        <a:srgbClr val="000000"/>
                      </a:solidFill>
                    </a:rPr>
                    <a:t>low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541864" y="2238546"/>
                  <a:ext cx="363175" cy="2289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defTabSz="914400">
                    <a:defRPr/>
                  </a:pPr>
                  <a:r>
                    <a:rPr lang="en-US" sz="1200">
                      <a:solidFill>
                        <a:srgbClr val="000000"/>
                      </a:solidFill>
                    </a:rPr>
                    <a:t>high</a:t>
                  </a:r>
                </a:p>
              </p:txBody>
            </p:sp>
          </p:grpSp>
        </p:grpSp>
      </p:grpSp>
      <p:grpSp>
        <p:nvGrpSpPr>
          <p:cNvPr id="39" name="Group 38"/>
          <p:cNvGrpSpPr/>
          <p:nvPr/>
        </p:nvGrpSpPr>
        <p:grpSpPr>
          <a:xfrm>
            <a:off x="-143112" y="3308652"/>
            <a:ext cx="1316904" cy="1449982"/>
            <a:chOff x="0" y="2595602"/>
            <a:chExt cx="1025487" cy="1058201"/>
          </a:xfrm>
        </p:grpSpPr>
        <p:sp>
          <p:nvSpPr>
            <p:cNvPr id="44" name="TextBox 43"/>
            <p:cNvSpPr txBox="1"/>
            <p:nvPr/>
          </p:nvSpPr>
          <p:spPr>
            <a:xfrm>
              <a:off x="0" y="2595602"/>
              <a:ext cx="1025487" cy="46867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defTabSz="914400">
                <a:defRPr/>
              </a:pPr>
              <a:r>
                <a:rPr lang="en-US" sz="1200" b="1" dirty="0">
                  <a:solidFill>
                    <a:srgbClr val="000000"/>
                  </a:solidFill>
                </a:rPr>
                <a:t>Pancreatic </a:t>
              </a:r>
            </a:p>
            <a:p>
              <a:pPr algn="ctr" defTabSz="914400">
                <a:defRPr/>
              </a:pPr>
              <a:r>
                <a:rPr lang="en-US" sz="1200" b="1" dirty="0">
                  <a:solidFill>
                    <a:srgbClr val="000000"/>
                  </a:solidFill>
                </a:rPr>
                <a:t>Cancer </a:t>
              </a:r>
            </a:p>
            <a:p>
              <a:pPr algn="ctr" defTabSz="914400">
                <a:defRPr/>
              </a:pPr>
              <a:r>
                <a:rPr lang="en-US" sz="1200" b="1" dirty="0">
                  <a:solidFill>
                    <a:srgbClr val="000000"/>
                  </a:solidFill>
                </a:rPr>
                <a:t>Death Rates </a:t>
              </a: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276742" y="3037641"/>
              <a:ext cx="628297" cy="616162"/>
              <a:chOff x="276742" y="3076181"/>
              <a:chExt cx="628297" cy="616162"/>
            </a:xfrm>
          </p:grpSpPr>
          <p:sp>
            <p:nvSpPr>
              <p:cNvPr id="49" name="16-Point Star 48"/>
              <p:cNvSpPr/>
              <p:nvPr/>
            </p:nvSpPr>
            <p:spPr>
              <a:xfrm>
                <a:off x="276742" y="3534691"/>
                <a:ext cx="95469" cy="95469"/>
              </a:xfrm>
              <a:prstGeom prst="star16">
                <a:avLst/>
              </a:prstGeom>
              <a:solidFill>
                <a:srgbClr val="CC6600"/>
              </a:solidFill>
              <a:ln w="3175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41864" y="3076181"/>
                <a:ext cx="363175" cy="22892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defTabSz="914400">
                  <a:defRPr/>
                </a:pPr>
                <a:r>
                  <a:rPr lang="en-US" sz="1200" dirty="0">
                    <a:solidFill>
                      <a:srgbClr val="000000"/>
                    </a:solidFill>
                  </a:rPr>
                  <a:t>low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41864" y="3463418"/>
                <a:ext cx="363175" cy="22892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defTabSz="914400">
                  <a:defRPr/>
                </a:pPr>
                <a:r>
                  <a:rPr lang="en-US" sz="1200" dirty="0">
                    <a:solidFill>
                      <a:srgbClr val="000000"/>
                    </a:solidFill>
                  </a:rPr>
                  <a:t>high</a:t>
                </a:r>
              </a:p>
            </p:txBody>
          </p:sp>
          <p:sp>
            <p:nvSpPr>
              <p:cNvPr id="61" name="16-Point Star 60"/>
              <p:cNvSpPr/>
              <p:nvPr/>
            </p:nvSpPr>
            <p:spPr>
              <a:xfrm>
                <a:off x="306322" y="3175082"/>
                <a:ext cx="40487" cy="40487"/>
              </a:xfrm>
              <a:prstGeom prst="star16">
                <a:avLst/>
              </a:prstGeom>
              <a:solidFill>
                <a:srgbClr val="CC6600"/>
              </a:solidFill>
              <a:ln w="3175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62" name="Straight Arrow Connector 61"/>
              <p:cNvCxnSpPr/>
              <p:nvPr/>
            </p:nvCxnSpPr>
            <p:spPr>
              <a:xfrm>
                <a:off x="326209" y="3255483"/>
                <a:ext cx="0" cy="247147"/>
              </a:xfrm>
              <a:prstGeom prst="straightConnector1">
                <a:avLst/>
              </a:prstGeom>
              <a:ln>
                <a:headEnd type="none"/>
                <a:tailEnd type="triangle" w="sm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TextBox 62"/>
          <p:cNvSpPr txBox="1"/>
          <p:nvPr/>
        </p:nvSpPr>
        <p:spPr>
          <a:xfrm>
            <a:off x="-143112" y="4965471"/>
            <a:ext cx="1316905" cy="5536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400">
              <a:defRPr/>
            </a:pPr>
            <a:r>
              <a:rPr lang="en-US" sz="1200" b="1" dirty="0">
                <a:solidFill>
                  <a:srgbClr val="000000"/>
                </a:solidFill>
              </a:rPr>
              <a:t>Liver </a:t>
            </a:r>
          </a:p>
          <a:p>
            <a:pPr algn="ctr" defTabSz="914400">
              <a:defRPr/>
            </a:pPr>
            <a:r>
              <a:rPr lang="en-US" sz="1200" b="1" dirty="0">
                <a:solidFill>
                  <a:srgbClr val="000000"/>
                </a:solidFill>
              </a:rPr>
              <a:t>Cancer</a:t>
            </a:r>
          </a:p>
          <a:p>
            <a:pPr algn="ctr" defTabSz="914400">
              <a:defRPr/>
            </a:pPr>
            <a:r>
              <a:rPr lang="en-US" sz="1200" b="1" dirty="0">
                <a:solidFill>
                  <a:srgbClr val="000000"/>
                </a:solidFill>
              </a:rPr>
              <a:t>Death Rate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49435" y="5644507"/>
            <a:ext cx="809916" cy="805021"/>
            <a:chOff x="278474" y="4202266"/>
            <a:chExt cx="624833" cy="616162"/>
          </a:xfrm>
        </p:grpSpPr>
        <p:sp>
          <p:nvSpPr>
            <p:cNvPr id="65" name="16-Point Star 64"/>
            <p:cNvSpPr/>
            <p:nvPr/>
          </p:nvSpPr>
          <p:spPr>
            <a:xfrm>
              <a:off x="278474" y="4660776"/>
              <a:ext cx="95469" cy="95469"/>
            </a:xfrm>
            <a:prstGeom prst="star16">
              <a:avLst/>
            </a:prstGeom>
            <a:solidFill>
              <a:srgbClr val="FF0000"/>
            </a:solidFill>
            <a:ln w="317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40132" y="4202266"/>
              <a:ext cx="363175" cy="22892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defTabSz="914400">
                <a:defRPr/>
              </a:pPr>
              <a:r>
                <a:rPr lang="en-US" sz="1200">
                  <a:solidFill>
                    <a:srgbClr val="000000"/>
                  </a:solidFill>
                </a:rPr>
                <a:t>low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40132" y="4589503"/>
              <a:ext cx="363175" cy="22892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defTabSz="914400">
                <a:defRPr/>
              </a:pPr>
              <a:r>
                <a:rPr lang="en-US" sz="1200">
                  <a:solidFill>
                    <a:srgbClr val="000000"/>
                  </a:solidFill>
                </a:rPr>
                <a:t>high</a:t>
              </a:r>
            </a:p>
          </p:txBody>
        </p:sp>
        <p:sp>
          <p:nvSpPr>
            <p:cNvPr id="68" name="16-Point Star 67"/>
            <p:cNvSpPr/>
            <p:nvPr/>
          </p:nvSpPr>
          <p:spPr>
            <a:xfrm>
              <a:off x="304590" y="4301167"/>
              <a:ext cx="40487" cy="40487"/>
            </a:xfrm>
            <a:prstGeom prst="star16">
              <a:avLst/>
            </a:prstGeom>
            <a:solidFill>
              <a:srgbClr val="FF0000"/>
            </a:solidFill>
            <a:ln w="317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324477" y="4381568"/>
              <a:ext cx="0" cy="247147"/>
            </a:xfrm>
            <a:prstGeom prst="straightConnector1">
              <a:avLst/>
            </a:prstGeom>
            <a:ln>
              <a:headEnd type="none"/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32772" t="19969" r="30867" b="9117"/>
          <a:stretch/>
        </p:blipFill>
        <p:spPr>
          <a:xfrm>
            <a:off x="5197428" y="1799998"/>
            <a:ext cx="3773321" cy="48913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32130" t="22205" r="33253" b="11023"/>
          <a:stretch/>
        </p:blipFill>
        <p:spPr>
          <a:xfrm>
            <a:off x="1236980" y="1778499"/>
            <a:ext cx="3832019" cy="49128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8" name="Rectangle 17"/>
          <p:cNvSpPr/>
          <p:nvPr/>
        </p:nvSpPr>
        <p:spPr>
          <a:xfrm>
            <a:off x="2515424" y="1809142"/>
            <a:ext cx="2261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b="1" dirty="0">
                <a:solidFill>
                  <a:srgbClr val="000000"/>
                </a:solidFill>
              </a:rPr>
              <a:t>Pancreatic Cancer 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477824" y="1826223"/>
            <a:ext cx="2261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b="1" dirty="0">
                <a:solidFill>
                  <a:srgbClr val="000000"/>
                </a:solidFill>
              </a:rPr>
              <a:t>Liver Cancer </a:t>
            </a:r>
          </a:p>
        </p:txBody>
      </p:sp>
    </p:spTree>
    <p:extLst>
      <p:ext uri="{BB962C8B-B14F-4D97-AF65-F5344CB8AC3E}">
        <p14:creationId xmlns:p14="http://schemas.microsoft.com/office/powerpoint/2010/main" val="231246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3EC8D2-D749-4B27-9099-7581E659A27D}"/>
              </a:ext>
            </a:extLst>
          </p:cNvPr>
          <p:cNvSpPr/>
          <p:nvPr/>
        </p:nvSpPr>
        <p:spPr>
          <a:xfrm>
            <a:off x="1646915" y="128359"/>
            <a:ext cx="48636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2"/>
              </a:rPr>
              <a:t>https://data.livewellsd.org/</a:t>
            </a:r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401155-F102-4B69-8380-7D6A2E0A43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52" r="3155"/>
          <a:stretch/>
        </p:blipFill>
        <p:spPr>
          <a:xfrm>
            <a:off x="590714" y="876476"/>
            <a:ext cx="8392512" cy="585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62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</TotalTime>
  <Words>216</Words>
  <Application>Microsoft Office PowerPoint</Application>
  <PresentationFormat>On-screen Show (4:3)</PresentationFormat>
  <Paragraphs>46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SDSU HealthLINK  Center for Transdisciplinary  Health Disparities research</vt:lpstr>
      <vt:lpstr>Research Infrastructure Core  Co-leaders</vt:lpstr>
      <vt:lpstr>PowerPoint Presentation</vt:lpstr>
      <vt:lpstr>PowerPoint Presentation</vt:lpstr>
      <vt:lpstr>PowerPoint Presentation</vt:lpstr>
      <vt:lpstr>PowerPoint Presentation</vt:lpstr>
      <vt:lpstr>Pancreatic Cancer (brown) and Liver Cancer (red)  Death Age-Adjusted Rates 2013 in San Diego County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Elias Issa</dc:creator>
  <cp:lastModifiedBy>Ming-Hsiang Tsou</cp:lastModifiedBy>
  <cp:revision>36</cp:revision>
  <dcterms:created xsi:type="dcterms:W3CDTF">2015-10-01T00:30:47Z</dcterms:created>
  <dcterms:modified xsi:type="dcterms:W3CDTF">2019-03-09T04:55:45Z</dcterms:modified>
</cp:coreProperties>
</file>